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7559675" cx="10080625"/>
  <p:notesSz cx="7772400" cy="10058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5" roundtripDataSignature="AMtx7mgxi8KwImDhU+2GERq2EEmv8xmV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customschemas.google.com/relationships/presentationmetadata" Target="metadata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/>
          <p:nvPr/>
        </p:nvSpPr>
        <p:spPr>
          <a:xfrm>
            <a:off x="685800" y="4343400"/>
            <a:ext cx="5486040" cy="41144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p1:notes"/>
          <p:cNvSpPr/>
          <p:nvPr/>
        </p:nvSpPr>
        <p:spPr>
          <a:xfrm>
            <a:off x="3884760" y="8685360"/>
            <a:ext cx="2971440" cy="4568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-216000" lvl="0" marL="2160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721D"/>
              </a:buClr>
              <a:buSzPts val="1200"/>
              <a:buFont typeface="Arial"/>
              <a:buChar char="•"/>
            </a:pPr>
            <a:fld id="{00000000-1234-1234-1234-123412341234}" type="slidenum">
              <a:rPr b="1" lang="en-US" sz="1200" strike="noStrike">
                <a:solidFill>
                  <a:srgbClr val="C7721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/>
          <p:nvPr/>
        </p:nvSpPr>
        <p:spPr>
          <a:xfrm>
            <a:off x="685800" y="4343400"/>
            <a:ext cx="5486040" cy="41144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" name="Google Shape;113;p2:notes"/>
          <p:cNvSpPr/>
          <p:nvPr/>
        </p:nvSpPr>
        <p:spPr>
          <a:xfrm>
            <a:off x="3884760" y="8685360"/>
            <a:ext cx="2971440" cy="4568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-216000" lvl="0" marL="2160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721D"/>
              </a:buClr>
              <a:buSzPts val="1200"/>
              <a:buFont typeface="Arial"/>
              <a:buChar char="•"/>
            </a:pPr>
            <a:fld id="{00000000-1234-1234-1234-123412341234}" type="slidenum">
              <a:rPr b="1" lang="en-US" sz="1200" strike="noStrike">
                <a:solidFill>
                  <a:srgbClr val="C7721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/>
          <p:nvPr/>
        </p:nvSpPr>
        <p:spPr>
          <a:xfrm>
            <a:off x="685800" y="4343400"/>
            <a:ext cx="5486040" cy="41144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" name="Google Shape;122;p3:notes"/>
          <p:cNvSpPr/>
          <p:nvPr/>
        </p:nvSpPr>
        <p:spPr>
          <a:xfrm>
            <a:off x="3884760" y="8685360"/>
            <a:ext cx="2971440" cy="4568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-216000" lvl="0" marL="2160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721D"/>
              </a:buClr>
              <a:buSzPts val="1200"/>
              <a:buFont typeface="Arial"/>
              <a:buChar char="•"/>
            </a:pPr>
            <a:fld id="{00000000-1234-1234-1234-123412341234}" type="slidenum">
              <a:rPr b="1" lang="en-US" sz="1200" strike="noStrike">
                <a:solidFill>
                  <a:srgbClr val="C7721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1098bf765_0_10:notes"/>
          <p:cNvSpPr/>
          <p:nvPr/>
        </p:nvSpPr>
        <p:spPr>
          <a:xfrm>
            <a:off x="685800" y="4343400"/>
            <a:ext cx="5486022" cy="411442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g61098bf765_0_10:notes"/>
          <p:cNvSpPr/>
          <p:nvPr/>
        </p:nvSpPr>
        <p:spPr>
          <a:xfrm>
            <a:off x="3884760" y="8685360"/>
            <a:ext cx="2971458" cy="4568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-216000" lvl="0" marL="2160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721D"/>
              </a:buClr>
              <a:buSzPts val="1200"/>
              <a:buFont typeface="Arial"/>
              <a:buChar char="•"/>
            </a:pPr>
            <a:fld id="{00000000-1234-1234-1234-123412341234}" type="slidenum">
              <a:rPr b="1" lang="en-US" sz="1200" strike="noStrike">
                <a:solidFill>
                  <a:srgbClr val="C7721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61098bf765_0_10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61098bf765_0_10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1098bf765_0_1:notes"/>
          <p:cNvSpPr/>
          <p:nvPr/>
        </p:nvSpPr>
        <p:spPr>
          <a:xfrm>
            <a:off x="685800" y="4343400"/>
            <a:ext cx="5486022" cy="411442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g61098bf765_0_1:notes"/>
          <p:cNvSpPr/>
          <p:nvPr/>
        </p:nvSpPr>
        <p:spPr>
          <a:xfrm>
            <a:off x="3884760" y="8685360"/>
            <a:ext cx="2971458" cy="4568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-216000" lvl="0" marL="2160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721D"/>
              </a:buClr>
              <a:buSzPts val="1200"/>
              <a:buFont typeface="Arial"/>
              <a:buChar char="•"/>
            </a:pPr>
            <a:fld id="{00000000-1234-1234-1234-123412341234}" type="slidenum">
              <a:rPr b="1" lang="en-US" sz="1200" strike="noStrike">
                <a:solidFill>
                  <a:srgbClr val="C7721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61098bf765_0_1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61098bf765_0_1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/>
          <p:nvPr/>
        </p:nvSpPr>
        <p:spPr>
          <a:xfrm>
            <a:off x="685800" y="4343400"/>
            <a:ext cx="5486040" cy="41144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p4:notes"/>
          <p:cNvSpPr/>
          <p:nvPr/>
        </p:nvSpPr>
        <p:spPr>
          <a:xfrm>
            <a:off x="3884760" y="8685360"/>
            <a:ext cx="2971440" cy="4568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-216000" lvl="0" marL="2160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721D"/>
              </a:buClr>
              <a:buSzPts val="1200"/>
              <a:buFont typeface="Arial"/>
              <a:buChar char="•"/>
            </a:pPr>
            <a:fld id="{00000000-1234-1234-1234-123412341234}" type="slidenum">
              <a:rPr b="1" lang="en-US" sz="1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/>
          <p:nvPr/>
        </p:nvSpPr>
        <p:spPr>
          <a:xfrm>
            <a:off x="685800" y="4343400"/>
            <a:ext cx="5486040" cy="41144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p5:notes"/>
          <p:cNvSpPr/>
          <p:nvPr/>
        </p:nvSpPr>
        <p:spPr>
          <a:xfrm>
            <a:off x="3884760" y="8685360"/>
            <a:ext cx="2971440" cy="4568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-216000" lvl="0" marL="2160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721D"/>
              </a:buClr>
              <a:buSzPts val="1200"/>
              <a:buFont typeface="Arial"/>
              <a:buChar char="•"/>
            </a:pPr>
            <a:fld id="{00000000-1234-1234-1234-123412341234}" type="slidenum">
              <a:rPr b="1" lang="en-US" sz="1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5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5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7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7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6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6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1"/>
          <p:cNvSpPr txBox="1"/>
          <p:nvPr>
            <p:ph idx="1"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1"/>
          <p:cNvSpPr txBox="1"/>
          <p:nvPr>
            <p:ph idx="2"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2"/>
          <p:cNvSpPr txBox="1"/>
          <p:nvPr>
            <p:ph idx="1"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2"/>
          <p:cNvSpPr txBox="1"/>
          <p:nvPr>
            <p:ph idx="2"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2"/>
          <p:cNvSpPr txBox="1"/>
          <p:nvPr>
            <p:ph idx="3"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4"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3"/>
          <p:cNvSpPr txBox="1"/>
          <p:nvPr>
            <p:ph idx="1"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2"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" name="Google Shape;52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"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"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6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"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2"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8"/>
          <p:cNvSpPr txBox="1"/>
          <p:nvPr>
            <p:ph idx="1"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"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2"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3"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13"/>
          <p:cNvSpPr txBox="1"/>
          <p:nvPr>
            <p:ph idx="1"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0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"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2"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3"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1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1"/>
          <p:cNvSpPr txBox="1"/>
          <p:nvPr>
            <p:ph idx="1"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1"/>
          <p:cNvSpPr txBox="1"/>
          <p:nvPr>
            <p:ph idx="2"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1"/>
          <p:cNvSpPr txBox="1"/>
          <p:nvPr>
            <p:ph idx="3"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2"/>
          <p:cNvSpPr txBox="1"/>
          <p:nvPr>
            <p:ph idx="1"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2"/>
          <p:cNvSpPr txBox="1"/>
          <p:nvPr>
            <p:ph idx="2"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3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3"/>
          <p:cNvSpPr txBox="1"/>
          <p:nvPr>
            <p:ph idx="1"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3"/>
          <p:cNvSpPr txBox="1"/>
          <p:nvPr>
            <p:ph idx="2"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3"/>
          <p:cNvSpPr txBox="1"/>
          <p:nvPr>
            <p:ph idx="3"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3"/>
          <p:cNvSpPr txBox="1"/>
          <p:nvPr>
            <p:ph idx="4"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4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4"/>
          <p:cNvSpPr txBox="1"/>
          <p:nvPr>
            <p:ph idx="1"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4"/>
          <p:cNvSpPr txBox="1"/>
          <p:nvPr>
            <p:ph idx="2"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1" name="Google Shape;101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4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4"/>
          <p:cNvSpPr txBox="1"/>
          <p:nvPr>
            <p:ph idx="1"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2"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idx="1"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"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2"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3"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1"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2"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3"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2"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3"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005" y="1463040"/>
            <a:ext cx="9143640" cy="5321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/>
          <p:nvPr/>
        </p:nvSpPr>
        <p:spPr>
          <a:xfrm>
            <a:off x="468000" y="0"/>
            <a:ext cx="9143658" cy="155012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3E5630"/>
                </a:solidFill>
                <a:latin typeface="Arial"/>
                <a:ea typeface="Arial"/>
                <a:cs typeface="Arial"/>
                <a:sym typeface="Arial"/>
              </a:rPr>
              <a:t>This is where true freedom begins -- </a:t>
            </a:r>
            <a:endParaRPr sz="3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lang="en-US" sz="20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4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Owning your own sustainable food supply</a:t>
            </a:r>
            <a:r>
              <a:rPr b="1" lang="en-US" sz="2400">
                <a:solidFill>
                  <a:srgbClr val="C7521D"/>
                </a:solidFill>
              </a:rPr>
              <a:t> and living in a balanced healthy environment debt free -- </a:t>
            </a:r>
            <a:br>
              <a:rPr b="1" lang="en-US" sz="2400">
                <a:solidFill>
                  <a:srgbClr val="C7521D"/>
                </a:solidFill>
              </a:rPr>
            </a:br>
            <a:br>
              <a:rPr b="1" lang="en-US" sz="2400">
                <a:solidFill>
                  <a:srgbClr val="C7521D"/>
                </a:solidFill>
              </a:rPr>
            </a:br>
            <a:r>
              <a:rPr b="1" lang="en-US" sz="2400">
                <a:solidFill>
                  <a:srgbClr val="C7521D"/>
                </a:solidFill>
              </a:rPr>
              <a:t>			Join Terra</a:t>
            </a:r>
            <a:r>
              <a:rPr b="1" lang="en-US" sz="24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culture Project Today</a:t>
            </a:r>
            <a:endParaRPr sz="2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/>
          <p:nvPr/>
        </p:nvSpPr>
        <p:spPr>
          <a:xfrm>
            <a:off x="246240" y="3791305"/>
            <a:ext cx="8838720" cy="18284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0920" lvl="0" marL="3427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strike="noStrike">
                <a:solidFill>
                  <a:srgbClr val="C7521D"/>
                </a:solidFill>
              </a:rPr>
              <a:t>…a unique integrated growing solution that will revolutionize the way we think about our food and nutrition</a:t>
            </a:r>
            <a:endParaRPr sz="1800" strike="noStrike">
              <a:solidFill>
                <a:srgbClr val="C7521D"/>
              </a:solidFill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0" y="0"/>
            <a:ext cx="3580920" cy="76176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trike="noStrike">
                <a:solidFill>
                  <a:srgbClr val="C7521D"/>
                </a:solidFill>
              </a:rPr>
              <a:t>Imagine…</a:t>
            </a:r>
            <a:endParaRPr sz="1800" strike="noStrike">
              <a:solidFill>
                <a:srgbClr val="C7521D"/>
              </a:solidFill>
            </a:endParaRPr>
          </a:p>
        </p:txBody>
      </p:sp>
      <p:pic>
        <p:nvPicPr>
          <p:cNvPr id="119" name="Google Shape;11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513" y="900045"/>
            <a:ext cx="6544164" cy="253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/>
          <p:nvPr/>
        </p:nvSpPr>
        <p:spPr>
          <a:xfrm>
            <a:off x="5088395" y="852380"/>
            <a:ext cx="4495338" cy="11426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trike="noStrike">
                <a:solidFill>
                  <a:srgbClr val="C7521D"/>
                </a:solidFill>
              </a:rPr>
              <a:t>Imagine…</a:t>
            </a:r>
            <a:endParaRPr sz="1800" strike="noStrike">
              <a:solidFill>
                <a:srgbClr val="C7521D"/>
              </a:solidFill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278150" y="5105525"/>
            <a:ext cx="9305550" cy="14472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2900" lvl="0" marL="4000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C7521D"/>
                </a:solidFill>
              </a:rPr>
              <a:t>…terraculture greenhouses and living walls built with the resources onsite at a fraction of the typical greenhouse cost</a:t>
            </a:r>
            <a:endParaRPr sz="1800">
              <a:solidFill>
                <a:srgbClr val="C7521D"/>
              </a:solidFill>
            </a:endParaRPr>
          </a:p>
          <a:p>
            <a:pPr indent="-340920" lvl="0" marL="342719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C7521D"/>
              </a:solidFill>
            </a:endParaRPr>
          </a:p>
          <a:p>
            <a:pPr indent="-340920" lvl="0" marL="3427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C7521D"/>
              </a:solidFill>
            </a:endParaRPr>
          </a:p>
        </p:txBody>
      </p:sp>
      <p:pic>
        <p:nvPicPr>
          <p:cNvPr id="128" name="Google Shape;1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50" y="596245"/>
            <a:ext cx="4322330" cy="327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0480" y="2810732"/>
            <a:ext cx="5301094" cy="1824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61098bf765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2475" y="254150"/>
            <a:ext cx="8408876" cy="58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61098bf765_0_10"/>
          <p:cNvSpPr/>
          <p:nvPr/>
        </p:nvSpPr>
        <p:spPr>
          <a:xfrm>
            <a:off x="291407" y="5985645"/>
            <a:ext cx="8991000" cy="14472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0920" lvl="0" marL="34271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200">
                <a:solidFill>
                  <a:srgbClr val="C7521D"/>
                </a:solidFill>
              </a:rPr>
              <a:t>…built with dirt as strong as concrete;  illuminated, heated and cooled off the grid</a:t>
            </a:r>
            <a:endParaRPr sz="1800" strike="noStrike">
              <a:solidFill>
                <a:srgbClr val="C7521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1098bf765_0_1"/>
          <p:cNvSpPr/>
          <p:nvPr/>
        </p:nvSpPr>
        <p:spPr>
          <a:xfrm>
            <a:off x="5229845" y="973455"/>
            <a:ext cx="4495338" cy="11426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trike="noStrike">
                <a:solidFill>
                  <a:srgbClr val="C7521D"/>
                </a:solidFill>
              </a:rPr>
              <a:t>Imagine…</a:t>
            </a:r>
            <a:endParaRPr sz="1800" strike="noStrike">
              <a:solidFill>
                <a:srgbClr val="C7521D"/>
              </a:solidFill>
            </a:endParaRPr>
          </a:p>
        </p:txBody>
      </p:sp>
      <p:sp>
        <p:nvSpPr>
          <p:cNvPr id="145" name="Google Shape;145;g61098bf765_0_1"/>
          <p:cNvSpPr/>
          <p:nvPr/>
        </p:nvSpPr>
        <p:spPr>
          <a:xfrm>
            <a:off x="291400" y="5468651"/>
            <a:ext cx="8991000" cy="184620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0920" lvl="0" marL="342719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…building sustainable b</a:t>
            </a:r>
            <a:r>
              <a:rPr b="1" lang="en-US" sz="3200">
                <a:solidFill>
                  <a:srgbClr val="C7521D"/>
                </a:solidFill>
              </a:rPr>
              <a:t>eautiful homes and gathering places with bricks made from the dirt and clay onsite - low cost and debt free</a:t>
            </a:r>
            <a:endParaRPr sz="1800" strike="noStrike">
              <a:solidFill>
                <a:srgbClr val="C752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g61098bf765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209775" y="202850"/>
            <a:ext cx="4105274" cy="564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695" y="743285"/>
            <a:ext cx="7997402" cy="539567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"/>
          <p:cNvSpPr/>
          <p:nvPr/>
        </p:nvSpPr>
        <p:spPr>
          <a:xfrm>
            <a:off x="760700" y="251450"/>
            <a:ext cx="4723920" cy="106633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trike="noStrike">
                <a:solidFill>
                  <a:srgbClr val="C7521D"/>
                </a:solidFill>
              </a:rPr>
              <a:t>Imagine…</a:t>
            </a:r>
            <a:endParaRPr sz="1800" strike="noStrike">
              <a:solidFill>
                <a:srgbClr val="C7521D"/>
              </a:solidFill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274732" y="6070180"/>
            <a:ext cx="8686440" cy="121894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0920" lvl="0" marL="3427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…a new conscious and fully sustainable way of living</a:t>
            </a:r>
            <a:endParaRPr sz="1800" strike="noStrike">
              <a:solidFill>
                <a:srgbClr val="C7521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4" y="0"/>
            <a:ext cx="10080627" cy="533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/>
          <p:nvPr/>
        </p:nvSpPr>
        <p:spPr>
          <a:xfrm>
            <a:off x="4695470" y="389455"/>
            <a:ext cx="4723920" cy="11426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trike="noStrike">
                <a:solidFill>
                  <a:srgbClr val="C7521D"/>
                </a:solidFill>
              </a:rPr>
              <a:t>Imagine…</a:t>
            </a:r>
            <a:endParaRPr sz="1800" strike="noStrike">
              <a:solidFill>
                <a:srgbClr val="C7521D"/>
              </a:solidFill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66550" y="5440100"/>
            <a:ext cx="9947556" cy="163906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0920" lvl="0" marL="3427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…a</a:t>
            </a:r>
            <a:r>
              <a:rPr b="1" lang="en-US" sz="3200">
                <a:solidFill>
                  <a:srgbClr val="C7521D"/>
                </a:solidFill>
              </a:rPr>
              <a:t>n agriculture cooperative community</a:t>
            </a:r>
            <a:r>
              <a:rPr b="1" lang="en-US" sz="32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 where everyone enjoys </a:t>
            </a:r>
            <a:r>
              <a:rPr b="1" lang="en-US" sz="3200">
                <a:solidFill>
                  <a:srgbClr val="C7521D"/>
                </a:solidFill>
              </a:rPr>
              <a:t>l</a:t>
            </a:r>
            <a:r>
              <a:rPr b="1" lang="en-US" sz="32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ittle to no debt and minimal </a:t>
            </a:r>
            <a:r>
              <a:rPr b="1" lang="en-US" sz="3200">
                <a:solidFill>
                  <a:srgbClr val="C7521D"/>
                </a:solidFill>
              </a:rPr>
              <a:t>ne</a:t>
            </a:r>
            <a:r>
              <a:rPr b="1" lang="en-US" sz="32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ed for corporate and government support.</a:t>
            </a:r>
            <a:endParaRPr sz="1800" strike="noStrike">
              <a:solidFill>
                <a:srgbClr val="C7521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/>
          <p:nvPr/>
        </p:nvSpPr>
        <p:spPr>
          <a:xfrm>
            <a:off x="580295" y="1226970"/>
            <a:ext cx="8229222" cy="452557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Utiliz</a:t>
            </a:r>
            <a:r>
              <a:rPr b="1" i="1" lang="en-US" sz="2800">
                <a:solidFill>
                  <a:srgbClr val="C7521D"/>
                </a:solidFill>
              </a:rPr>
              <a:t>ing</a:t>
            </a:r>
            <a:r>
              <a:rPr b="1" i="1" lang="en-US" sz="28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 the naturally occurring elements of Mother Earth -- dirt, wind, sun, water -- combining them in a unique integration to create micro-climate environments that are fully self-sustaining. </a:t>
            </a:r>
            <a:endParaRPr i="1" sz="1800" strike="noStrike">
              <a:solidFill>
                <a:srgbClr val="C752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i="1" sz="1800" strike="noStrike">
              <a:solidFill>
                <a:srgbClr val="C752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It is a more highly organized than other eco-systems such as permaculture because these environments house people in a beautiful and long-lasting </a:t>
            </a:r>
            <a:r>
              <a:rPr b="1" i="1" lang="en-US" sz="2800">
                <a:solidFill>
                  <a:srgbClr val="C7521D"/>
                </a:solidFill>
              </a:rPr>
              <a:t>a</a:t>
            </a:r>
            <a:r>
              <a:rPr b="1" i="1" lang="en-US" sz="28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gri-</a:t>
            </a:r>
            <a:r>
              <a:rPr b="1" i="1" lang="en-US" sz="2800">
                <a:solidFill>
                  <a:srgbClr val="C7521D"/>
                </a:solidFill>
              </a:rPr>
              <a:t>c</a:t>
            </a:r>
            <a:r>
              <a:rPr b="1" i="1" lang="en-US" sz="28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ity.</a:t>
            </a:r>
            <a:endParaRPr i="1" sz="1800" strike="noStrike">
              <a:solidFill>
                <a:srgbClr val="C7521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/>
          <p:nvPr/>
        </p:nvSpPr>
        <p:spPr>
          <a:xfrm>
            <a:off x="457200" y="274680"/>
            <a:ext cx="8229240" cy="114264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 strike="noStrike">
                <a:solidFill>
                  <a:srgbClr val="C7521D"/>
                </a:solidFill>
              </a:rPr>
              <a:t>Terracultur</a:t>
            </a:r>
            <a:r>
              <a:rPr b="1" lang="en-US" sz="4400">
                <a:solidFill>
                  <a:srgbClr val="C7521D"/>
                </a:solidFill>
              </a:rPr>
              <a:t>e Project</a:t>
            </a:r>
            <a:endParaRPr b="1" sz="1800" strike="noStrike">
              <a:solidFill>
                <a:srgbClr val="C7521D"/>
              </a:solidFill>
            </a:endParaRPr>
          </a:p>
        </p:txBody>
      </p:sp>
      <p:sp>
        <p:nvSpPr>
          <p:cNvPr id="177" name="Google Shape;177;p6"/>
          <p:cNvSpPr/>
          <p:nvPr/>
        </p:nvSpPr>
        <p:spPr>
          <a:xfrm>
            <a:off x="457200" y="1991076"/>
            <a:ext cx="4038120" cy="413467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trike="noStrike">
                <a:solidFill>
                  <a:srgbClr val="C7521D"/>
                </a:solidFill>
                <a:latin typeface="Arial"/>
                <a:ea typeface="Arial"/>
                <a:cs typeface="Arial"/>
                <a:sym typeface="Arial"/>
              </a:rPr>
              <a:t>Incorporates what is abundant and local into a living system designed to support and sustain the web of life of which humans are a part.</a:t>
            </a:r>
            <a:endParaRPr sz="1800" strike="noStrike">
              <a:solidFill>
                <a:srgbClr val="C752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0160" y="1600200"/>
            <a:ext cx="2854080" cy="218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8440" y="3938760"/>
            <a:ext cx="2837880" cy="21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2019-08-04T22:04:18Z</dcterms:created>
</cp:coreProperties>
</file>